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4"/>
  </p:sldMasterIdLst>
  <p:notesMasterIdLst>
    <p:notesMasterId r:id="rId42"/>
  </p:notesMasterIdLst>
  <p:handoutMasterIdLst>
    <p:handoutMasterId r:id="rId43"/>
  </p:handoutMasterIdLst>
  <p:sldIdLst>
    <p:sldId id="396" r:id="rId5"/>
    <p:sldId id="332" r:id="rId6"/>
    <p:sldId id="375" r:id="rId7"/>
    <p:sldId id="379" r:id="rId8"/>
    <p:sldId id="448" r:id="rId9"/>
    <p:sldId id="382" r:id="rId10"/>
    <p:sldId id="362" r:id="rId11"/>
    <p:sldId id="384" r:id="rId12"/>
    <p:sldId id="385" r:id="rId13"/>
    <p:sldId id="393" r:id="rId14"/>
    <p:sldId id="348" r:id="rId15"/>
    <p:sldId id="397" r:id="rId16"/>
    <p:sldId id="398" r:id="rId17"/>
    <p:sldId id="446" r:id="rId18"/>
    <p:sldId id="441" r:id="rId19"/>
    <p:sldId id="415" r:id="rId20"/>
    <p:sldId id="420" r:id="rId21"/>
    <p:sldId id="400" r:id="rId22"/>
    <p:sldId id="399" r:id="rId23"/>
    <p:sldId id="389" r:id="rId24"/>
    <p:sldId id="411" r:id="rId25"/>
    <p:sldId id="391" r:id="rId26"/>
    <p:sldId id="392" r:id="rId27"/>
    <p:sldId id="387" r:id="rId28"/>
    <p:sldId id="394" r:id="rId29"/>
    <p:sldId id="351" r:id="rId30"/>
    <p:sldId id="402" r:id="rId31"/>
    <p:sldId id="395" r:id="rId32"/>
    <p:sldId id="426" r:id="rId33"/>
    <p:sldId id="353" r:id="rId34"/>
    <p:sldId id="429" r:id="rId35"/>
    <p:sldId id="409" r:id="rId36"/>
    <p:sldId id="354" r:id="rId37"/>
    <p:sldId id="390" r:id="rId38"/>
    <p:sldId id="438" r:id="rId39"/>
    <p:sldId id="419" r:id="rId40"/>
    <p:sldId id="407" r:id="rId41"/>
  </p:sldIdLst>
  <p:sldSz cx="10058400" cy="7772400"/>
  <p:notesSz cx="7010400" cy="92964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0923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1846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2770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3693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546169" algn="l" defTabSz="101846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055400" algn="l" defTabSz="101846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564636" algn="l" defTabSz="101846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073867" algn="l" defTabSz="101846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07" autoAdjust="0"/>
    <p:restoredTop sz="91205" autoAdjust="0"/>
  </p:normalViewPr>
  <p:slideViewPr>
    <p:cSldViewPr>
      <p:cViewPr varScale="1">
        <p:scale>
          <a:sx n="90" d="100"/>
          <a:sy n="90" d="100"/>
        </p:scale>
        <p:origin x="1302" y="90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3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371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t" anchorCtr="0" compatLnSpc="1">
            <a:prstTxWarp prst="textNoShape">
              <a:avLst/>
            </a:prstTxWarp>
          </a:bodyPr>
          <a:lstStyle>
            <a:lvl1pPr defTabSz="931451" eaLnBrk="1" hangingPunct="1">
              <a:defRPr sz="1100">
                <a:latin typeface="Times New Roman" pitchFamily="18" charset="0"/>
              </a:defRPr>
            </a:lvl1pPr>
          </a:lstStyle>
          <a:p>
            <a:endParaRPr lang="en-CA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30" y="0"/>
            <a:ext cx="303837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t" anchorCtr="0" compatLnSpc="1">
            <a:prstTxWarp prst="textNoShape">
              <a:avLst/>
            </a:prstTxWarp>
          </a:bodyPr>
          <a:lstStyle>
            <a:lvl1pPr algn="r" defTabSz="931451" eaLnBrk="1" hangingPunct="1">
              <a:defRPr sz="1100">
                <a:latin typeface="Times New Roman" pitchFamily="18" charset="0"/>
              </a:defRPr>
            </a:lvl1pPr>
          </a:lstStyle>
          <a:p>
            <a:endParaRPr lang="en-CA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579"/>
            <a:ext cx="3038371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b" anchorCtr="0" compatLnSpc="1">
            <a:prstTxWarp prst="textNoShape">
              <a:avLst/>
            </a:prstTxWarp>
          </a:bodyPr>
          <a:lstStyle>
            <a:lvl1pPr defTabSz="931451" eaLnBrk="1" hangingPunct="1">
              <a:defRPr sz="1100">
                <a:latin typeface="Times New Roman" pitchFamily="18" charset="0"/>
              </a:defRPr>
            </a:lvl1pPr>
          </a:lstStyle>
          <a:p>
            <a:endParaRPr lang="en-CA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30" y="8831579"/>
            <a:ext cx="303837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b" anchorCtr="0" compatLnSpc="1">
            <a:prstTxWarp prst="textNoShape">
              <a:avLst/>
            </a:prstTxWarp>
          </a:bodyPr>
          <a:lstStyle>
            <a:lvl1pPr algn="r" defTabSz="931451" eaLnBrk="1" hangingPunct="1">
              <a:defRPr sz="1100">
                <a:latin typeface="Times New Roman" pitchFamily="18" charset="0"/>
              </a:defRPr>
            </a:lvl1pPr>
          </a:lstStyle>
          <a:p>
            <a:fld id="{D6FFEC7B-9ADE-4DF6-B8A6-A8F1922D1A3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296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371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3" tIns="45852" rIns="91703" bIns="458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437" y="0"/>
            <a:ext cx="3038371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3" tIns="45852" rIns="91703" bIns="458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9363" y="698500"/>
            <a:ext cx="45116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3" tIns="45852" rIns="91703" bIns="458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987"/>
            <a:ext cx="3038371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3" tIns="45852" rIns="91703" bIns="458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437" y="8829987"/>
            <a:ext cx="3038371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3" tIns="45852" rIns="91703" bIns="458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Times New Roman" pitchFamily="18" charset="0"/>
              </a:defRPr>
            </a:lvl1pPr>
          </a:lstStyle>
          <a:p>
            <a:fld id="{8AAAC56D-2FC1-4BBB-9C8F-1DA1F2AF4C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86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9233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8467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7701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6935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46169" algn="l" defTabSz="1018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5400" algn="l" defTabSz="1018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4636" algn="l" defTabSz="1018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3867" algn="l" defTabSz="1018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 smtClean="0"/>
              <a:t>StarPhoenix</a:t>
            </a:r>
            <a:r>
              <a:rPr lang="en-US" sz="1400" dirty="0" smtClean="0"/>
              <a:t> article from December 17, 2004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AC56D-2FC1-4BBB-9C8F-1DA1F2AF4C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3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Cheap car</a:t>
            </a:r>
            <a:r>
              <a:rPr lang="en-US" dirty="0" smtClean="0"/>
              <a:t> 		  </a:t>
            </a:r>
            <a:r>
              <a:rPr lang="en-US" dirty="0"/>
              <a:t>Per month</a:t>
            </a:r>
            <a:r>
              <a:rPr lang="en-US" dirty="0" smtClean="0"/>
              <a:t> </a:t>
            </a:r>
          </a:p>
          <a:p>
            <a:r>
              <a:rPr lang="en-US" dirty="0"/>
              <a:t>Capital cost, 4 years</a:t>
            </a:r>
            <a:r>
              <a:rPr lang="en-US" dirty="0" smtClean="0"/>
              <a:t> 	</a:t>
            </a:r>
            <a:r>
              <a:rPr lang="en-US" dirty="0"/>
              <a:t>$           250 </a:t>
            </a:r>
          </a:p>
          <a:p>
            <a:r>
              <a:rPr lang="en-US" dirty="0"/>
              <a:t>Fuel</a:t>
            </a:r>
            <a:r>
              <a:rPr lang="en-US" dirty="0" smtClean="0"/>
              <a:t> </a:t>
            </a:r>
            <a:r>
              <a:rPr lang="en-US" dirty="0"/>
              <a:t> 		$           100 </a:t>
            </a:r>
          </a:p>
          <a:p>
            <a:r>
              <a:rPr lang="en-US" dirty="0"/>
              <a:t>Maintenance</a:t>
            </a:r>
            <a:r>
              <a:rPr lang="en-US" dirty="0" smtClean="0"/>
              <a:t> </a:t>
            </a:r>
            <a:r>
              <a:rPr lang="en-US" dirty="0"/>
              <a:t> 		$             75 </a:t>
            </a:r>
          </a:p>
          <a:p>
            <a:r>
              <a:rPr lang="en-US" dirty="0"/>
              <a:t>Insurance</a:t>
            </a:r>
            <a:r>
              <a:rPr lang="en-US" dirty="0" smtClean="0"/>
              <a:t> </a:t>
            </a:r>
            <a:r>
              <a:rPr lang="en-US" dirty="0"/>
              <a:t> 		$             75  </a:t>
            </a:r>
          </a:p>
          <a:p>
            <a:r>
              <a:rPr lang="en-US" dirty="0"/>
              <a:t>Total		$           500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AC56D-2FC1-4BBB-9C8F-1DA1F2AF4C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9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AC56D-2FC1-4BBB-9C8F-1DA1F2AF4CB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5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endParaRPr lang="en-US" dirty="0" smtClean="0"/>
          </a:p>
          <a:p>
            <a:r>
              <a:rPr lang="en-US" dirty="0" smtClean="0"/>
              <a:t>Mint.com/Canada</a:t>
            </a:r>
          </a:p>
          <a:p>
            <a:r>
              <a:rPr lang="en-US" dirty="0" err="1" smtClean="0"/>
              <a:t>GNUcash</a:t>
            </a:r>
            <a:endParaRPr lang="en-US" dirty="0" smtClean="0"/>
          </a:p>
          <a:p>
            <a:r>
              <a:rPr lang="en-US" dirty="0" smtClean="0"/>
              <a:t>Wallet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AC56D-2FC1-4BBB-9C8F-1DA1F2AF4CB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89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$4.25 x (1+.247)^4 = $10.28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AC56D-2FC1-4BBB-9C8F-1DA1F2AF4CB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6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http://www.cbc.ca/radio/asithappens/tuesday-edition-1.3450287/armed-with-machine-guns-us-marshals-arrest-people-over-unpaid-student-loans-1.3450289</a:t>
            </a:r>
          </a:p>
          <a:p>
            <a:endParaRPr lang="en-US" dirty="0" smtClean="0"/>
          </a:p>
          <a:p>
            <a:r>
              <a:rPr lang="en-US" dirty="0" smtClean="0"/>
              <a:t>This was in Houston, TX</a:t>
            </a:r>
          </a:p>
          <a:p>
            <a:r>
              <a:rPr lang="en-US" dirty="0" smtClean="0"/>
              <a:t>Paul’s loan was originally $1,500 (taken in 1987)</a:t>
            </a:r>
          </a:p>
          <a:p>
            <a:r>
              <a:rPr lang="en-US" dirty="0" smtClean="0"/>
              <a:t>In 2007 Paul was sued by the federal government for $2,600.</a:t>
            </a:r>
            <a:r>
              <a:rPr lang="en-US" baseline="0" dirty="0" smtClean="0"/>
              <a:t> He did not appear in court. He was arrested not for a small student loan but for failing to appear in court.</a:t>
            </a:r>
          </a:p>
          <a:p>
            <a:r>
              <a:rPr lang="en-US" dirty="0" smtClean="0"/>
              <a:t>http://finance.yahoo.com/news/paul-aker-us-marshal-student-loan-debt-arrest-212047386.html</a:t>
            </a:r>
          </a:p>
          <a:p>
            <a:r>
              <a:rPr lang="en-US" dirty="0" smtClean="0"/>
              <a:t>With interest, Aker owed $5,700, plus the judge wanted an additional $1,300</a:t>
            </a:r>
            <a:r>
              <a:rPr lang="en-US" baseline="0" dirty="0" smtClean="0"/>
              <a:t> for gas and manpower related to the arrest.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the marshal first called his name from outside the house, Aker ran to get his gun. Aker wondered: “What if this had been early in the morning and you startled me, and I reached for my gun? I would have been shot for $1,500.”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AC56D-2FC1-4BBB-9C8F-1DA1F2AF4CB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3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1813564"/>
            <a:ext cx="8549640" cy="166602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799840"/>
            <a:ext cx="7040880" cy="3108960"/>
          </a:xfrm>
        </p:spPr>
        <p:txBody>
          <a:bodyPr/>
          <a:lstStyle>
            <a:lvl1pPr marL="0" indent="0" algn="ctr">
              <a:buNone/>
              <a:defRPr/>
            </a:lvl1pPr>
            <a:lvl2pPr marL="509233" indent="0" algn="ctr">
              <a:buNone/>
              <a:defRPr/>
            </a:lvl2pPr>
            <a:lvl3pPr marL="1018467" indent="0" algn="ctr">
              <a:buNone/>
              <a:defRPr/>
            </a:lvl3pPr>
            <a:lvl4pPr marL="1527701" indent="0" algn="ctr">
              <a:buNone/>
              <a:defRPr/>
            </a:lvl4pPr>
            <a:lvl5pPr marL="2036935" indent="0" algn="ctr">
              <a:buNone/>
              <a:defRPr/>
            </a:lvl5pPr>
            <a:lvl6pPr marL="2546169" indent="0" algn="ctr">
              <a:buNone/>
              <a:defRPr/>
            </a:lvl6pPr>
            <a:lvl7pPr marL="3055400" indent="0" algn="ctr">
              <a:buNone/>
              <a:defRPr/>
            </a:lvl7pPr>
            <a:lvl8pPr marL="3564636" indent="0" algn="ctr">
              <a:buNone/>
              <a:defRPr/>
            </a:lvl8pPr>
            <a:lvl9pPr marL="4073867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09040"/>
            <a:ext cx="2263140" cy="55270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09040"/>
            <a:ext cx="6621780" cy="5527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24940" y="345440"/>
            <a:ext cx="2598420" cy="1209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46" tIns="50923" rIns="101846" bIns="5092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040" y="172720"/>
            <a:ext cx="729234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99920"/>
            <a:ext cx="9052560" cy="48361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1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233" indent="0">
              <a:buNone/>
              <a:defRPr sz="2000"/>
            </a:lvl2pPr>
            <a:lvl3pPr marL="1018467" indent="0">
              <a:buNone/>
              <a:defRPr sz="1800"/>
            </a:lvl3pPr>
            <a:lvl4pPr marL="1527701" indent="0">
              <a:buNone/>
              <a:defRPr sz="1600"/>
            </a:lvl4pPr>
            <a:lvl5pPr marL="2036935" indent="0">
              <a:buNone/>
              <a:defRPr sz="1600"/>
            </a:lvl5pPr>
            <a:lvl6pPr marL="2546169" indent="0">
              <a:buNone/>
              <a:defRPr sz="1600"/>
            </a:lvl6pPr>
            <a:lvl7pPr marL="3055400" indent="0">
              <a:buNone/>
              <a:defRPr sz="1600"/>
            </a:lvl7pPr>
            <a:lvl8pPr marL="3564636" indent="0">
              <a:buNone/>
              <a:defRPr sz="1600"/>
            </a:lvl8pPr>
            <a:lvl9pPr marL="4073867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936240"/>
            <a:ext cx="4442460" cy="379984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936240"/>
            <a:ext cx="4442460" cy="379984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33" indent="0">
              <a:buNone/>
              <a:defRPr sz="2200" b="1"/>
            </a:lvl2pPr>
            <a:lvl3pPr marL="1018467" indent="0">
              <a:buNone/>
              <a:defRPr sz="2000" b="1"/>
            </a:lvl3pPr>
            <a:lvl4pPr marL="1527701" indent="0">
              <a:buNone/>
              <a:defRPr sz="1800" b="1"/>
            </a:lvl4pPr>
            <a:lvl5pPr marL="2036935" indent="0">
              <a:buNone/>
              <a:defRPr sz="1800" b="1"/>
            </a:lvl5pPr>
            <a:lvl6pPr marL="2546169" indent="0">
              <a:buNone/>
              <a:defRPr sz="1800" b="1"/>
            </a:lvl6pPr>
            <a:lvl7pPr marL="3055400" indent="0">
              <a:buNone/>
              <a:defRPr sz="1800" b="1"/>
            </a:lvl7pPr>
            <a:lvl8pPr marL="3564636" indent="0">
              <a:buNone/>
              <a:defRPr sz="1800" b="1"/>
            </a:lvl8pPr>
            <a:lvl9pPr marL="407386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1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33" indent="0">
              <a:buNone/>
              <a:defRPr sz="2200" b="1"/>
            </a:lvl2pPr>
            <a:lvl3pPr marL="1018467" indent="0">
              <a:buNone/>
              <a:defRPr sz="2000" b="1"/>
            </a:lvl3pPr>
            <a:lvl4pPr marL="1527701" indent="0">
              <a:buNone/>
              <a:defRPr sz="1800" b="1"/>
            </a:lvl4pPr>
            <a:lvl5pPr marL="2036935" indent="0">
              <a:buNone/>
              <a:defRPr sz="1800" b="1"/>
            </a:lvl5pPr>
            <a:lvl6pPr marL="2546169" indent="0">
              <a:buNone/>
              <a:defRPr sz="1800" b="1"/>
            </a:lvl6pPr>
            <a:lvl7pPr marL="3055400" indent="0">
              <a:buNone/>
              <a:defRPr sz="1800" b="1"/>
            </a:lvl7pPr>
            <a:lvl8pPr marL="3564636" indent="0">
              <a:buNone/>
              <a:defRPr sz="1800" b="1"/>
            </a:lvl8pPr>
            <a:lvl9pPr marL="407386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1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4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4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233" indent="0">
              <a:buNone/>
              <a:defRPr sz="1300"/>
            </a:lvl2pPr>
            <a:lvl3pPr marL="1018467" indent="0">
              <a:buNone/>
              <a:defRPr sz="1100"/>
            </a:lvl3pPr>
            <a:lvl4pPr marL="1527701" indent="0">
              <a:buNone/>
              <a:defRPr sz="1000"/>
            </a:lvl4pPr>
            <a:lvl5pPr marL="2036935" indent="0">
              <a:buNone/>
              <a:defRPr sz="1000"/>
            </a:lvl5pPr>
            <a:lvl6pPr marL="2546169" indent="0">
              <a:buNone/>
              <a:defRPr sz="1000"/>
            </a:lvl6pPr>
            <a:lvl7pPr marL="3055400" indent="0">
              <a:buNone/>
              <a:defRPr sz="1000"/>
            </a:lvl7pPr>
            <a:lvl8pPr marL="3564636" indent="0">
              <a:buNone/>
              <a:defRPr sz="1000"/>
            </a:lvl8pPr>
            <a:lvl9pPr marL="407386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233" indent="0">
              <a:buNone/>
              <a:defRPr sz="3100"/>
            </a:lvl2pPr>
            <a:lvl3pPr marL="1018467" indent="0">
              <a:buNone/>
              <a:defRPr sz="2700"/>
            </a:lvl3pPr>
            <a:lvl4pPr marL="1527701" indent="0">
              <a:buNone/>
              <a:defRPr sz="2200"/>
            </a:lvl4pPr>
            <a:lvl5pPr marL="2036935" indent="0">
              <a:buNone/>
              <a:defRPr sz="2200"/>
            </a:lvl5pPr>
            <a:lvl6pPr marL="2546169" indent="0">
              <a:buNone/>
              <a:defRPr sz="2200"/>
            </a:lvl6pPr>
            <a:lvl7pPr marL="3055400" indent="0">
              <a:buNone/>
              <a:defRPr sz="2200"/>
            </a:lvl7pPr>
            <a:lvl8pPr marL="3564636" indent="0">
              <a:buNone/>
              <a:defRPr sz="2200"/>
            </a:lvl8pPr>
            <a:lvl9pPr marL="4073867" indent="0">
              <a:buNone/>
              <a:defRPr sz="22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233" indent="0">
              <a:buNone/>
              <a:defRPr sz="1300"/>
            </a:lvl2pPr>
            <a:lvl3pPr marL="1018467" indent="0">
              <a:buNone/>
              <a:defRPr sz="1100"/>
            </a:lvl3pPr>
            <a:lvl4pPr marL="1527701" indent="0">
              <a:buNone/>
              <a:defRPr sz="1000"/>
            </a:lvl4pPr>
            <a:lvl5pPr marL="2036935" indent="0">
              <a:buNone/>
              <a:defRPr sz="1000"/>
            </a:lvl5pPr>
            <a:lvl6pPr marL="2546169" indent="0">
              <a:buNone/>
              <a:defRPr sz="1000"/>
            </a:lvl6pPr>
            <a:lvl7pPr marL="3055400" indent="0">
              <a:buNone/>
              <a:defRPr sz="1000"/>
            </a:lvl7pPr>
            <a:lvl8pPr marL="3564636" indent="0">
              <a:buNone/>
              <a:defRPr sz="1000"/>
            </a:lvl8pPr>
            <a:lvl9pPr marL="407386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36620" y="1813560"/>
            <a:ext cx="611886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46" tIns="50923" rIns="101846" bIns="509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920" y="3195320"/>
            <a:ext cx="9052560" cy="35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46" tIns="50923" rIns="101846" bIns="509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419100" y="7167880"/>
            <a:ext cx="913638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lIns="101846" tIns="50923" rIns="101846" bIns="50923"/>
          <a:lstStyle/>
          <a:p>
            <a:pPr>
              <a:defRPr/>
            </a:pPr>
            <a:endParaRPr lang="en-US"/>
          </a:p>
        </p:txBody>
      </p:sp>
      <p:pic>
        <p:nvPicPr>
          <p:cNvPr id="1030" name="Picture 11" descr="EdSchBus_UofS_CL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460" y="345444"/>
            <a:ext cx="3688080" cy="108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9052560" y="6736080"/>
            <a:ext cx="513473" cy="418576"/>
          </a:xfrm>
          <a:prstGeom prst="rect">
            <a:avLst/>
          </a:prstGeom>
        </p:spPr>
        <p:txBody>
          <a:bodyPr wrap="none" lIns="101846" tIns="50923" rIns="101846" bIns="50923">
            <a:spAutoFit/>
          </a:bodyPr>
          <a:lstStyle/>
          <a:p>
            <a:fld id="{DE9B3C86-B4BB-498F-A9F8-C93BC66597DF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Myriad Web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Myriad Web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Myriad Web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Myriad Web" pitchFamily="34" charset="0"/>
        </a:defRPr>
      </a:lvl5pPr>
      <a:lvl6pPr marL="509233"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Myriad Web" pitchFamily="34" charset="0"/>
        </a:defRPr>
      </a:lvl6pPr>
      <a:lvl7pPr marL="1018467"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Myriad Web" pitchFamily="34" charset="0"/>
        </a:defRPr>
      </a:lvl7pPr>
      <a:lvl8pPr marL="1527701"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Myriad Web" pitchFamily="34" charset="0"/>
        </a:defRPr>
      </a:lvl8pPr>
      <a:lvl9pPr marL="2036935"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Myriad Web" pitchFamily="34" charset="0"/>
        </a:defRPr>
      </a:lvl9pPr>
    </p:titleStyle>
    <p:bodyStyle>
      <a:lvl1pPr marL="381925" indent="-381925" algn="l" rtl="0" eaLnBrk="1" fontAlgn="base" hangingPunct="1">
        <a:spcBef>
          <a:spcPct val="20000"/>
        </a:spcBef>
        <a:spcAft>
          <a:spcPct val="0"/>
        </a:spcAft>
        <a:buClr>
          <a:srgbClr val="008357"/>
        </a:buClr>
        <a:buFont typeface="Wingdings 3" pitchFamily="18" charset="2"/>
        <a:buChar char="u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504" indent="-318271" algn="l" rtl="0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3084" indent="-254616" algn="l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82317" indent="-254616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91551" indent="-25461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800785" indent="-25461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10019" indent="-25461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819251" indent="-25461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328485" indent="-25461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33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467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701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935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169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400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636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867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ciforums.com/threads/jokes-and-funny-stories-ii.140862/page-4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blog.com/cars-compare?cur_page=cto&amp;v1=USC50SUC181A0&amp;v2=USC50TOC021A0&amp;v3=&amp;v4=&amp;v5=&amp;v6=&amp;v7=&amp;v8=&amp;v9=#reliabilit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fehack.org/articles/money/26-personal-finance-tips-from-famous-people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ilvazoxlad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a.complex.com/sports/2014/04/clever-license-plates/" TargetMode="External"/><Relationship Id="rId2" Type="http://schemas.openxmlformats.org/officeDocument/2006/relationships/hyperlink" Target="http://www.autobytel.com/top-10-cars/most-expensive-cars/luxury-sport-utility-vehicl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apers.ssrn.com/sol3/papers.cfm?abstract_id=2501480" TargetMode="External"/><Relationship Id="rId2" Type="http://schemas.openxmlformats.org/officeDocument/2006/relationships/hyperlink" Target="http://globalnews.ca/news/2503888/why-falling-in-love-could-cost-you-over-60k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c.ca/news/business/back-to-school-2015-5-myths-about-student-loans-1.320310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bc.ca/radio/asithappens/tuesday-edition-1.3450287/armed-with-machine-guns-us-marshals-arrest-people-over-unpaid-student-loans-1.3450289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sign.ftlcomm.com/ensign2/mcintyre/pickofday/2004/december/dec18/SP_rags2rices2rag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tifun.com/wp-content/uploads/2013/11/Funny-Road-Sign-Thank-You-For-Driving-Carefully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ypost.com/2015/06/14/how-pro-athletes-lose-everything-buying-cars-jewels-and-pet-tigers/" TargetMode="External"/><Relationship Id="rId2" Type="http://schemas.openxmlformats.org/officeDocument/2006/relationships/hyperlink" Target="https://www.nytimes.com/2014/01/25/business/partner-in-a-prestigious-law-firm-and-bankrupt.html?_r=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xtips.ca/taxrates/sk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U of S GSA</a:t>
            </a:r>
            <a:br>
              <a:rPr lang="en-US" sz="4400" dirty="0" smtClean="0"/>
            </a:br>
            <a:r>
              <a:rPr lang="en-US" sz="4400" dirty="0" smtClean="0"/>
              <a:t>Financial Planning Presentation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3733800"/>
            <a:ext cx="8321040" cy="35915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Brian Lane </a:t>
            </a:r>
            <a:endParaRPr lang="en-US" dirty="0" smtClean="0"/>
          </a:p>
          <a:p>
            <a:r>
              <a:rPr lang="en-US" dirty="0" smtClean="0"/>
              <a:t>Finance faculty</a:t>
            </a:r>
            <a:endParaRPr lang="en-US" dirty="0" smtClean="0"/>
          </a:p>
          <a:p>
            <a:r>
              <a:rPr lang="en-US" dirty="0" smtClean="0"/>
              <a:t>Edwards School of </a:t>
            </a:r>
            <a:r>
              <a:rPr lang="en-US" dirty="0" smtClean="0"/>
              <a:t>Business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9505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37120"/>
            <a:ext cx="9052560" cy="33528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www.sciforums.com/threads/jokes-and-funny-stories-ii.140862/page-45</a:t>
            </a:r>
            <a:r>
              <a:rPr lang="en-US" sz="1400" dirty="0" smtClean="0"/>
              <a:t>, June 9, 2015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8600"/>
            <a:ext cx="8991600" cy="699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08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Step 2: Think about liquidity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995"/>
              </a:spcBef>
            </a:pPr>
            <a:r>
              <a:rPr lang="en-US" dirty="0" smtClean="0"/>
              <a:t>Liquidity: What is this?</a:t>
            </a:r>
          </a:p>
          <a:p>
            <a:pPr lvl="1">
              <a:spcBef>
                <a:spcPts val="2995"/>
              </a:spcBef>
            </a:pPr>
            <a:r>
              <a:rPr lang="en-US" dirty="0" smtClean="0"/>
              <a:t>This is how quickly &amp; easily we can convert something into cash. </a:t>
            </a:r>
          </a:p>
          <a:p>
            <a:pPr lvl="1">
              <a:spcBef>
                <a:spcPts val="2995"/>
              </a:spcBef>
            </a:pPr>
            <a:r>
              <a:rPr lang="en-US" dirty="0" smtClean="0"/>
              <a:t>Banking services</a:t>
            </a:r>
          </a:p>
          <a:p>
            <a:pPr>
              <a:spcBef>
                <a:spcPts val="2995"/>
              </a:spcBef>
            </a:pPr>
            <a:r>
              <a:rPr lang="en-US" dirty="0" smtClean="0"/>
              <a:t>Emergency </a:t>
            </a:r>
            <a:r>
              <a:rPr lang="en-US" dirty="0"/>
              <a:t>fund: </a:t>
            </a:r>
            <a:r>
              <a:rPr lang="en-US" dirty="0" smtClean="0"/>
              <a:t>Is this possible? What do you do, when you suddenly need a significant amount of money?</a:t>
            </a:r>
            <a:endParaRPr lang="en-US" dirty="0"/>
          </a:p>
          <a:p>
            <a:pPr>
              <a:spcBef>
                <a:spcPts val="2995"/>
              </a:spcBef>
            </a:pPr>
            <a:r>
              <a:rPr lang="en-US" dirty="0"/>
              <a:t>Credit management: Why?</a:t>
            </a:r>
          </a:p>
          <a:p>
            <a:pPr>
              <a:spcBef>
                <a:spcPts val="2995"/>
              </a:spcBef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12075" y="7204075"/>
            <a:ext cx="2346325" cy="414338"/>
          </a:xfrm>
          <a:prstGeom prst="rect">
            <a:avLst/>
          </a:prstGeom>
        </p:spPr>
        <p:txBody>
          <a:bodyPr lIns="101882" tIns="50941" rIns="101882" bIns="50941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1-</a:t>
            </a:r>
            <a:fld id="{9353CD45-AF96-49CA-A8E6-6165D31B0B47}" type="slidenum">
              <a:rPr lang="en-US" sz="13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3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6899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life as a student is hard! It’s also expensive!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as a student involves spending and low income.</a:t>
            </a:r>
          </a:p>
          <a:p>
            <a:r>
              <a:rPr lang="en-US" dirty="0" smtClean="0"/>
              <a:t>Is high debt and high financial stress mandatory/unavoidable?</a:t>
            </a:r>
          </a:p>
          <a:p>
            <a:r>
              <a:rPr lang="en-US" dirty="0" smtClean="0"/>
              <a:t>Maybe...but maybe not to the extent you might think…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3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secondary student spending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9052560" cy="4836160"/>
          </a:xfrm>
        </p:spPr>
        <p:txBody>
          <a:bodyPr/>
          <a:lstStyle/>
          <a:p>
            <a:r>
              <a:rPr lang="en-US" sz="2400" dirty="0" smtClean="0"/>
              <a:t>Tuition: fixed</a:t>
            </a:r>
          </a:p>
          <a:p>
            <a:r>
              <a:rPr lang="en-US" sz="2400" dirty="0" smtClean="0"/>
              <a:t>Books: variable</a:t>
            </a:r>
          </a:p>
          <a:p>
            <a:r>
              <a:rPr lang="en-US" sz="2400" dirty="0" smtClean="0"/>
              <a:t>Rent: variable</a:t>
            </a:r>
          </a:p>
          <a:p>
            <a:r>
              <a:rPr lang="en-US" sz="2400" dirty="0" smtClean="0"/>
              <a:t>Groceries: fixed, with some flexibility</a:t>
            </a:r>
          </a:p>
          <a:p>
            <a:r>
              <a:rPr lang="en-US" sz="2400" dirty="0" smtClean="0"/>
              <a:t>Dining out: variable, luxury good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How much does a homemade meal cost? What about a restaurant meal?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How much do </a:t>
            </a:r>
            <a:r>
              <a:rPr lang="en-US" sz="2000" b="1" dirty="0" smtClean="0"/>
              <a:t>you</a:t>
            </a:r>
            <a:r>
              <a:rPr lang="en-US" sz="2000" dirty="0" smtClean="0"/>
              <a:t> spend daily on coffee, snacks, restaurant meals? Do you know this number?</a:t>
            </a:r>
          </a:p>
          <a:p>
            <a:r>
              <a:rPr lang="en-US" sz="2400" dirty="0" smtClean="0"/>
              <a:t>Gas/insurance/maintenance: variable. </a:t>
            </a:r>
            <a:r>
              <a:rPr lang="en-US" sz="2400" dirty="0" smtClean="0"/>
              <a:t>Could you get around town, </a:t>
            </a:r>
            <a:r>
              <a:rPr lang="en-US" sz="2400" b="1" i="1" dirty="0" smtClean="0"/>
              <a:t>without</a:t>
            </a:r>
            <a:r>
              <a:rPr lang="en-US" sz="2400" dirty="0" smtClean="0"/>
              <a:t> a car?</a:t>
            </a:r>
            <a:endParaRPr lang="en-US" sz="2400" dirty="0" smtClean="0"/>
          </a:p>
          <a:p>
            <a:r>
              <a:rPr lang="en-US" sz="2400" dirty="0" smtClean="0"/>
              <a:t>Mobile plan, mobile data, home internet, TV/Movie packages: variable</a:t>
            </a:r>
          </a:p>
          <a:p>
            <a:r>
              <a:rPr lang="en-US" sz="2400" dirty="0" smtClean="0"/>
              <a:t>Entertainment/recreation: variable</a:t>
            </a:r>
          </a:p>
          <a:p>
            <a:r>
              <a:rPr lang="en-US" sz="2400" dirty="0" smtClean="0"/>
              <a:t>Others?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4521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Are you interested in an enormous money sucking vacuum cleaner?</a:t>
            </a:r>
          </a:p>
        </p:txBody>
      </p:sp>
    </p:spTree>
    <p:extLst>
      <p:ext uri="{BB962C8B-B14F-4D97-AF65-F5344CB8AC3E}">
        <p14:creationId xmlns:p14="http://schemas.microsoft.com/office/powerpoint/2010/main" val="4294566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0"/>
            <a:ext cx="7833841" cy="777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5486400"/>
            <a:ext cx="990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http://www.autoblog.com/cars-compare?cur_page=cto&amp;v1=USC50SUC181A0&amp;v2=USC50TOC021A0&amp;v3=&amp;v4=&amp;v5=&amp;v6=&amp;v7=&amp;v8=&amp;v9=#</a:t>
            </a:r>
            <a:r>
              <a:rPr lang="en-US" sz="1000" dirty="0" smtClean="0">
                <a:hlinkClick r:id="rId3"/>
              </a:rPr>
              <a:t>reliability</a:t>
            </a:r>
            <a:r>
              <a:rPr lang="en-US" sz="1000" dirty="0" smtClean="0"/>
              <a:t>, June 5/2015</a:t>
            </a:r>
            <a:endParaRPr lang="en-US" sz="1000" dirty="0"/>
          </a:p>
        </p:txBody>
      </p:sp>
      <p:sp>
        <p:nvSpPr>
          <p:cNvPr id="6" name="Rounded Rectangle 5"/>
          <p:cNvSpPr/>
          <p:nvPr/>
        </p:nvSpPr>
        <p:spPr>
          <a:xfrm>
            <a:off x="5562600" y="4495800"/>
            <a:ext cx="29718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6099"/>
            <a:ext cx="1889760" cy="2570480"/>
          </a:xfrm>
        </p:spPr>
        <p:txBody>
          <a:bodyPr/>
          <a:lstStyle/>
          <a:p>
            <a:r>
              <a:rPr lang="en-US" dirty="0" smtClean="0"/>
              <a:t>How about a car?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68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money sucker: coffee and restaurants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Daily coffee: 			$1.69</a:t>
            </a:r>
          </a:p>
          <a:p>
            <a:r>
              <a:rPr lang="en-US" sz="2400" dirty="0" smtClean="0"/>
              <a:t>Daily treats:			$1.60</a:t>
            </a:r>
          </a:p>
          <a:p>
            <a:r>
              <a:rPr lang="en-US" sz="2400" dirty="0" smtClean="0"/>
              <a:t>Restaurants (weekly):	</a:t>
            </a:r>
            <a:r>
              <a:rPr lang="en-US" sz="2400" dirty="0" smtClean="0"/>
              <a:t>	$</a:t>
            </a:r>
            <a:r>
              <a:rPr lang="en-US" sz="2400" dirty="0" smtClean="0"/>
              <a:t>34.00</a:t>
            </a:r>
          </a:p>
          <a:p>
            <a:endParaRPr lang="en-US" sz="2400" dirty="0" smtClean="0"/>
          </a:p>
          <a:p>
            <a:r>
              <a:rPr lang="en-US" sz="2400" dirty="0"/>
              <a:t>What if we cut this in half and saved the other half for 3 years at 3% interest? Future value: $4,667.25</a:t>
            </a:r>
          </a:p>
          <a:p>
            <a:r>
              <a:rPr lang="en-US" sz="2400" dirty="0"/>
              <a:t>What if we stopped spending this entirely and invested it instead? Value: $9,334</a:t>
            </a:r>
          </a:p>
          <a:p>
            <a:endParaRPr lang="en-US" sz="2400" dirty="0" smtClean="0"/>
          </a:p>
          <a:p>
            <a:r>
              <a:rPr lang="en-US" sz="2400" dirty="0" smtClean="0"/>
              <a:t>My </a:t>
            </a:r>
            <a:r>
              <a:rPr lang="en-US" sz="2400" dirty="0" smtClean="0"/>
              <a:t>personal financial planning students call restaurant meals “luxuries”. </a:t>
            </a:r>
          </a:p>
          <a:p>
            <a:endParaRPr lang="en-US" sz="2400" dirty="0" smtClean="0"/>
          </a:p>
          <a:p>
            <a:r>
              <a:rPr lang="en-US" sz="2400" dirty="0" smtClean="0"/>
              <a:t>The little things add up! </a:t>
            </a:r>
            <a:r>
              <a:rPr lang="en-US" sz="2400" dirty="0" smtClean="0"/>
              <a:t> Coffee at home = $0.05. At Tim’s = $1.69. At Starbucks = $29.99…</a:t>
            </a:r>
            <a:r>
              <a:rPr lang="en-US" sz="2400" dirty="0" err="1" smtClean="0"/>
              <a:t>ish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9062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said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“If you can, you will quickly find that the greatest rate of return you will earn is on your own personal spending. Being a smart shopper is the first step to getting rich.”</a:t>
            </a:r>
          </a:p>
          <a:p>
            <a:pPr lvl="1"/>
            <a:r>
              <a:rPr lang="en-US" dirty="0"/>
              <a:t>Mark Cuban </a:t>
            </a:r>
            <a:endParaRPr lang="en-US" dirty="0" smtClean="0"/>
          </a:p>
          <a:p>
            <a:pPr marL="509233" lvl="1" indent="0">
              <a:buNone/>
            </a:pPr>
            <a:r>
              <a:rPr lang="en-US" sz="1200" i="1" dirty="0" smtClean="0">
                <a:hlinkClick r:id="rId2"/>
              </a:rPr>
              <a:t>http</a:t>
            </a:r>
            <a:r>
              <a:rPr lang="en-US" sz="1200" i="1" dirty="0">
                <a:hlinkClick r:id="rId2"/>
              </a:rPr>
              <a:t>://</a:t>
            </a:r>
            <a:r>
              <a:rPr lang="en-US" sz="1200" i="1" dirty="0" smtClean="0">
                <a:hlinkClick r:id="rId2"/>
              </a:rPr>
              <a:t>www.lifehack.org/articles/money/26-personal-finance-tips-from-famous-people.html</a:t>
            </a:r>
            <a:r>
              <a:rPr lang="en-US" sz="1200" i="1" dirty="0" smtClean="0"/>
              <a:t>, February 19, 2016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819529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Switching to cash-only (I.E</a:t>
            </a:r>
            <a:r>
              <a:rPr lang="en-US" sz="3200" dirty="0" smtClean="0"/>
              <a:t>. </a:t>
            </a:r>
            <a:r>
              <a:rPr lang="en-US" sz="3200" b="1" dirty="0" smtClean="0"/>
              <a:t>“</a:t>
            </a:r>
            <a:r>
              <a:rPr lang="en-US" sz="3200" b="1" dirty="0" smtClean="0"/>
              <a:t>No Credit!”)</a:t>
            </a:r>
            <a:endParaRPr lang="en-US" sz="3200" dirty="0" smtClean="0"/>
          </a:p>
          <a:p>
            <a:r>
              <a:rPr lang="en-US" sz="3200" dirty="0" smtClean="0"/>
              <a:t>Planning carefully</a:t>
            </a:r>
          </a:p>
          <a:p>
            <a:r>
              <a:rPr lang="en-US" sz="3200" dirty="0" smtClean="0"/>
              <a:t>Having an emergency fund</a:t>
            </a:r>
          </a:p>
          <a:p>
            <a:r>
              <a:rPr lang="en-US" sz="3200" dirty="0" smtClean="0"/>
              <a:t>Part-time work can help, provided your education is not hindered.</a:t>
            </a:r>
          </a:p>
          <a:p>
            <a:r>
              <a:rPr lang="en-US" sz="3200" dirty="0" smtClean="0"/>
              <a:t>Have you heard of deferred gratification?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Take a look at the Stanford Marshmallow Experiment. The kids that could wait ended up better off throughout their lives.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7070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805"/>
            <a:ext cx="9052560" cy="48361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Tracking the past and planning for the future: </a:t>
            </a:r>
          </a:p>
          <a:p>
            <a:r>
              <a:rPr lang="en-US" sz="2400" b="1" dirty="0" smtClean="0"/>
              <a:t>Understand </a:t>
            </a:r>
            <a:r>
              <a:rPr lang="en-US" sz="2400" dirty="0" smtClean="0"/>
              <a:t>how much is available.</a:t>
            </a:r>
          </a:p>
          <a:p>
            <a:pPr lvl="1"/>
            <a:r>
              <a:rPr lang="en-US" sz="2000" dirty="0" smtClean="0"/>
              <a:t>Some bank accounts will categorize your spending. Apps can help.</a:t>
            </a:r>
          </a:p>
          <a:p>
            <a:r>
              <a:rPr lang="en-US" sz="2400" b="1" dirty="0" smtClean="0"/>
              <a:t>Understand </a:t>
            </a:r>
            <a:r>
              <a:rPr lang="en-US" sz="2400" dirty="0" smtClean="0"/>
              <a:t>how much is going out.</a:t>
            </a:r>
          </a:p>
          <a:p>
            <a:r>
              <a:rPr lang="en-US" sz="2400" b="1" dirty="0" smtClean="0"/>
              <a:t>Control the difference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Pay bills when they are </a:t>
            </a:r>
            <a:r>
              <a:rPr lang="en-US" sz="2000" dirty="0" smtClean="0"/>
              <a:t>due and </a:t>
            </a:r>
            <a:r>
              <a:rPr lang="en-US" sz="2000" dirty="0"/>
              <a:t>avoid interest.</a:t>
            </a:r>
          </a:p>
          <a:p>
            <a:pPr marL="509233" lvl="1" indent="0">
              <a:buNone/>
            </a:pPr>
            <a:r>
              <a:rPr lang="en-US" sz="2000" dirty="0" smtClean="0"/>
              <a:t>Work the same way that Canada Revenue Agency does when it collects taxes: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Automate your savings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Automate your giving.</a:t>
            </a:r>
          </a:p>
          <a:p>
            <a:pPr marL="509233" lvl="1" indent="0">
              <a:buNone/>
            </a:pPr>
            <a:endParaRPr lang="en-US" sz="2000" dirty="0" smtClean="0"/>
          </a:p>
          <a:p>
            <a:pPr marL="509233" lvl="1" indent="0">
              <a:buNone/>
            </a:pPr>
            <a:r>
              <a:rPr lang="en-US" sz="2000" dirty="0" smtClean="0"/>
              <a:t>If you still have difficulty controlling outflows, switch to cash.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hlinkClick r:id="rId3"/>
              </a:rPr>
              <a:t>http://www.gailvazoxlade.com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 is a good resource.</a:t>
            </a:r>
          </a:p>
          <a:p>
            <a:pPr marL="509233" lvl="1" indent="0">
              <a:buNone/>
            </a:pPr>
            <a:endParaRPr lang="en-US" sz="1800" dirty="0" smtClean="0"/>
          </a:p>
          <a:p>
            <a:pPr marL="509233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422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Topics for this discussion</a:t>
            </a:r>
          </a:p>
        </p:txBody>
      </p:sp>
      <p:sp>
        <p:nvSpPr>
          <p:cNvPr id="307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995"/>
              </a:spcBef>
            </a:pPr>
            <a:r>
              <a:rPr lang="en-US" dirty="0" smtClean="0"/>
              <a:t>The importance of planning.</a:t>
            </a:r>
          </a:p>
          <a:p>
            <a:pPr>
              <a:spcBef>
                <a:spcPts val="2995"/>
              </a:spcBef>
            </a:pPr>
            <a:r>
              <a:rPr lang="en-US" dirty="0" smtClean="0"/>
              <a:t>Borrowing and debt management</a:t>
            </a:r>
          </a:p>
          <a:p>
            <a:pPr>
              <a:spcBef>
                <a:spcPts val="2995"/>
              </a:spcBef>
            </a:pPr>
            <a:r>
              <a:rPr lang="en-US" dirty="0" smtClean="0"/>
              <a:t>Financial survival in the education phase, and in life</a:t>
            </a:r>
          </a:p>
          <a:p>
            <a:pPr>
              <a:spcBef>
                <a:spcPts val="2995"/>
              </a:spcBef>
            </a:pPr>
            <a:r>
              <a:rPr lang="en-US" dirty="0" smtClean="0"/>
              <a:t>Financial pitfalls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712075" y="7204075"/>
            <a:ext cx="2346325" cy="414338"/>
          </a:xfrm>
          <a:prstGeom prst="rect">
            <a:avLst/>
          </a:prstGeom>
        </p:spPr>
        <p:txBody>
          <a:bodyPr lIns="101882" tIns="50941" rIns="101882" bIns="50941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1-</a:t>
            </a:r>
            <a:fld id="{234678AC-A448-437E-B5EA-241058683A65}" type="slidenum">
              <a:rPr lang="en-US" sz="13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3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0981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Personal cash flow statement</a:t>
            </a:r>
          </a:p>
          <a:p>
            <a:r>
              <a:rPr lang="en-US" sz="3200" dirty="0" smtClean="0"/>
              <a:t>Accountants make these complicated</a:t>
            </a:r>
          </a:p>
          <a:p>
            <a:r>
              <a:rPr lang="en-US" sz="3200" dirty="0" smtClean="0"/>
              <a:t>In personal finance these are simpler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Record inflows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Record outflows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Look at the difference</a:t>
            </a:r>
          </a:p>
          <a:p>
            <a:pPr>
              <a:buFontTx/>
              <a:buChar char="-"/>
            </a:pPr>
            <a:r>
              <a:rPr lang="en-US" sz="3200" dirty="0" smtClean="0"/>
              <a:t>What can be done if the net is negative?</a:t>
            </a:r>
          </a:p>
          <a:p>
            <a:pPr>
              <a:buFontTx/>
              <a:buChar char="-"/>
            </a:pPr>
            <a:r>
              <a:rPr lang="en-US" sz="3200" dirty="0" smtClean="0"/>
              <a:t>What can be done if the net if positive?</a:t>
            </a:r>
          </a:p>
          <a:p>
            <a:pPr>
              <a:buFontTx/>
              <a:buChar char="-"/>
            </a:pPr>
            <a:r>
              <a:rPr lang="en-US" sz="3200" dirty="0" smtClean="0"/>
              <a:t>Is there another way? (Think about our earlier discussion)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6641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Cash flow statement example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22666"/>
            <a:ext cx="9052560" cy="716280"/>
          </a:xfrm>
        </p:spPr>
        <p:txBody>
          <a:bodyPr/>
          <a:lstStyle/>
          <a:p>
            <a:pPr marL="0" indent="0">
              <a:buNone/>
            </a:pPr>
            <a:r>
              <a:rPr lang="en-US" sz="1800" i="1" dirty="0"/>
              <a:t>Source: Personal Finance, Madura &amp; Gill, 2</a:t>
            </a:r>
            <a:r>
              <a:rPr lang="en-US" sz="1800" i="1" baseline="30000" dirty="0"/>
              <a:t>nd</a:t>
            </a:r>
            <a:r>
              <a:rPr lang="en-US" sz="1800" i="1" dirty="0"/>
              <a:t> Canadian </a:t>
            </a:r>
            <a:r>
              <a:rPr lang="en-US" sz="1800" i="1" dirty="0" smtClean="0"/>
              <a:t>Edition, Ch.3</a:t>
            </a:r>
            <a:endParaRPr lang="en-US" sz="1800" i="1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495425"/>
            <a:ext cx="88963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01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Balance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“The Statement of Financial Position”</a:t>
            </a:r>
          </a:p>
          <a:p>
            <a:r>
              <a:rPr lang="en-US" dirty="0" smtClean="0"/>
              <a:t>What do we have that is valuable?</a:t>
            </a:r>
          </a:p>
          <a:p>
            <a:pPr lvl="1"/>
            <a:r>
              <a:rPr lang="en-US" dirty="0" smtClean="0"/>
              <a:t>Cash, short term savings, furniture, technology, cars, houses</a:t>
            </a:r>
          </a:p>
          <a:p>
            <a:r>
              <a:rPr lang="en-US" dirty="0" smtClean="0"/>
              <a:t>How much of these valuable things do we own?</a:t>
            </a:r>
          </a:p>
          <a:p>
            <a:r>
              <a:rPr lang="en-US" dirty="0" smtClean="0"/>
              <a:t>Do we owe any money?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7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0058400" cy="856155"/>
          </a:xfrm>
        </p:spPr>
        <p:txBody>
          <a:bodyPr/>
          <a:lstStyle/>
          <a:p>
            <a:r>
              <a:rPr lang="en-US" sz="2400" dirty="0" smtClean="0"/>
              <a:t>Have you ever met someone with a nice car? Were you impressed?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9052560" cy="5593080"/>
          </a:xfrm>
        </p:spPr>
        <p:txBody>
          <a:bodyPr/>
          <a:lstStyle/>
          <a:p>
            <a:r>
              <a:rPr lang="en-US" sz="2000" dirty="0" smtClean="0"/>
              <a:t>Car owner #1: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509233" lvl="1" indent="0">
              <a:buNone/>
            </a:pPr>
            <a:r>
              <a:rPr lang="en-US" sz="2000" dirty="0" smtClean="0"/>
              <a:t>	</a:t>
            </a:r>
            <a:endParaRPr lang="en-US" sz="2000" dirty="0"/>
          </a:p>
          <a:p>
            <a:pPr marL="509233" lvl="1" indent="0">
              <a:buNone/>
            </a:pPr>
            <a:r>
              <a:rPr lang="en-US" sz="2000" dirty="0" smtClean="0"/>
              <a:t>	Value	   = Loan   + Portion Owned</a:t>
            </a:r>
          </a:p>
          <a:p>
            <a:pPr marL="0" indent="0">
              <a:buNone/>
            </a:pPr>
            <a:r>
              <a:rPr lang="en-US" sz="2000" dirty="0" smtClean="0"/>
              <a:t>	$250,000 = $0	    + $250,000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Car owner #2: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509233" lvl="1" indent="0">
              <a:buNone/>
            </a:pPr>
            <a:r>
              <a:rPr lang="en-US" sz="2000" dirty="0" smtClean="0"/>
              <a:t>	</a:t>
            </a:r>
            <a:r>
              <a:rPr lang="en-US" sz="2000" dirty="0"/>
              <a:t> Value	   = Loan   + Portion Owned</a:t>
            </a:r>
          </a:p>
          <a:p>
            <a:pPr marL="0" indent="0">
              <a:buNone/>
            </a:pPr>
            <a:r>
              <a:rPr lang="en-US" sz="2000" dirty="0"/>
              <a:t>	$250,000 = </a:t>
            </a:r>
            <a:r>
              <a:rPr lang="en-US" sz="2000" dirty="0" smtClean="0"/>
              <a:t>$230,000 </a:t>
            </a:r>
            <a:r>
              <a:rPr lang="en-US" sz="2000" dirty="0"/>
              <a:t>+ </a:t>
            </a:r>
            <a:r>
              <a:rPr lang="en-US" sz="2000" dirty="0" smtClean="0"/>
              <a:t>$20,000</a:t>
            </a:r>
            <a:endParaRPr lang="en-US" sz="2000" dirty="0"/>
          </a:p>
          <a:p>
            <a:pPr marL="0" indent="0">
              <a:buNone/>
            </a:pPr>
            <a:endParaRPr lang="en-US" sz="1400" i="1" dirty="0" smtClean="0">
              <a:hlinkClick r:id="rId2"/>
            </a:endParaRPr>
          </a:p>
          <a:p>
            <a:pPr marL="0" indent="0">
              <a:buNone/>
            </a:pPr>
            <a:endParaRPr lang="en-US" sz="1400" i="1" dirty="0" smtClean="0">
              <a:hlinkClick r:id="rId3"/>
            </a:endParaRPr>
          </a:p>
          <a:p>
            <a:pPr marL="0" indent="0">
              <a:buNone/>
            </a:pPr>
            <a:r>
              <a:rPr lang="en-US" sz="1400" i="1" dirty="0" smtClean="0">
                <a:hlinkClick r:id="rId3"/>
              </a:rPr>
              <a:t>http</a:t>
            </a:r>
            <a:r>
              <a:rPr lang="en-US" sz="1400" i="1" dirty="0">
                <a:hlinkClick r:id="rId3"/>
              </a:rPr>
              <a:t>://</a:t>
            </a:r>
            <a:r>
              <a:rPr lang="en-US" sz="1400" i="1" dirty="0" smtClean="0">
                <a:hlinkClick r:id="rId3"/>
              </a:rPr>
              <a:t>ca.complex.com/sports/2014/04/clever-license-plates/</a:t>
            </a:r>
            <a:r>
              <a:rPr lang="en-US" sz="1400" i="1" dirty="0" smtClean="0"/>
              <a:t>, February 10, 2016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143000"/>
            <a:ext cx="3355653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851" y="3988692"/>
            <a:ext cx="3343749" cy="22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81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So: who’s in love in this room?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Falling in love could cost you over $60,000! Some studies peg the number at over $100,000?</a:t>
            </a:r>
          </a:p>
          <a:p>
            <a:r>
              <a:rPr lang="en-US" sz="3200" dirty="0" smtClean="0"/>
              <a:t>Is love therefore bad?</a:t>
            </a:r>
          </a:p>
          <a:p>
            <a:r>
              <a:rPr lang="en-US" sz="3200" dirty="0" smtClean="0"/>
              <a:t>People that spend more on their weddings generally have higher divorce rates.</a:t>
            </a:r>
          </a:p>
          <a:p>
            <a:pPr marL="0" indent="0">
              <a:buNone/>
            </a:pPr>
            <a:r>
              <a:rPr lang="en-US" sz="2000" i="1" dirty="0">
                <a:hlinkClick r:id="rId2"/>
              </a:rPr>
              <a:t>http://globalnews.ca/news/2503888/why-falling-in-love-could-cost-you-over-60k</a:t>
            </a:r>
            <a:r>
              <a:rPr lang="en-US" sz="2000" i="1" dirty="0" smtClean="0">
                <a:hlinkClick r:id="rId2"/>
              </a:rPr>
              <a:t>/</a:t>
            </a:r>
            <a:r>
              <a:rPr lang="en-US" sz="2000" i="1" dirty="0" smtClean="0"/>
              <a:t>, February 10, 2016</a:t>
            </a:r>
          </a:p>
          <a:p>
            <a:pPr marL="0" indent="0">
              <a:buNone/>
            </a:pPr>
            <a:r>
              <a:rPr lang="en-US" sz="2000" i="1" dirty="0">
                <a:hlinkClick r:id="rId3"/>
              </a:rPr>
              <a:t>http://</a:t>
            </a:r>
            <a:r>
              <a:rPr lang="en-US" sz="2000" i="1" dirty="0" smtClean="0">
                <a:hlinkClick r:id="rId3"/>
              </a:rPr>
              <a:t>papers.ssrn.com/sol3/papers.cfm?abstract_id=2501480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39551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now, the topic you’ve eagerly waited for: tax!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You must file a return if you owe tax, if CRA sent a request, if you’re splitting income, if you received the Working Income Tax Benefit, disposed of property, or have to repay OAS/EI benefits.</a:t>
            </a:r>
          </a:p>
          <a:p>
            <a:r>
              <a:rPr lang="en-US" sz="3200" dirty="0" smtClean="0"/>
              <a:t>Students can benefit from the GST/HST credit, and tuition credits</a:t>
            </a:r>
          </a:p>
          <a:p>
            <a:r>
              <a:rPr lang="en-US" sz="3200" dirty="0" smtClean="0"/>
              <a:t>Build RRSP room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9161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Step 3: Financing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995"/>
              </a:spcBef>
            </a:pPr>
            <a:r>
              <a:rPr lang="en-US" sz="2800" dirty="0" smtClean="0"/>
              <a:t>Loans are often required for large expenditures</a:t>
            </a:r>
          </a:p>
          <a:p>
            <a:pPr lvl="1">
              <a:spcBef>
                <a:spcPts val="2995"/>
              </a:spcBef>
              <a:buFont typeface="Arial" charset="0"/>
              <a:buChar char="•"/>
            </a:pPr>
            <a:r>
              <a:rPr lang="en-US" sz="2400" dirty="0" smtClean="0"/>
              <a:t>Major Purchases &amp; Managing loans</a:t>
            </a:r>
          </a:p>
          <a:p>
            <a:pPr lvl="1">
              <a:spcBef>
                <a:spcPts val="2995"/>
              </a:spcBef>
              <a:buFont typeface="Arial" charset="0"/>
              <a:buChar char="•"/>
            </a:pPr>
            <a:r>
              <a:rPr lang="en-US" sz="2400" dirty="0" smtClean="0"/>
              <a:t>High payments/short time vs. Low payments/long time</a:t>
            </a:r>
          </a:p>
          <a:p>
            <a:pPr>
              <a:spcBef>
                <a:spcPts val="2995"/>
              </a:spcBef>
              <a:buFont typeface="Arial" charset="0"/>
              <a:buChar char="•"/>
            </a:pPr>
            <a:r>
              <a:rPr lang="en-US" sz="2800" dirty="0" smtClean="0"/>
              <a:t>How many of you have a credit card?</a:t>
            </a:r>
          </a:p>
          <a:p>
            <a:pPr lvl="1">
              <a:spcBef>
                <a:spcPts val="2995"/>
              </a:spcBef>
              <a:buFont typeface="Arial" charset="0"/>
              <a:buChar char="•"/>
            </a:pPr>
            <a:r>
              <a:rPr lang="en-US" sz="2400" b="1" i="1" dirty="0" smtClean="0"/>
              <a:t>What is your interest rate? What interest rate would a successful business pay on borrowed money?</a:t>
            </a:r>
          </a:p>
          <a:p>
            <a:pPr>
              <a:spcBef>
                <a:spcPts val="2995"/>
              </a:spcBef>
              <a:buFont typeface="Arial" charset="0"/>
              <a:buChar char="•"/>
            </a:pPr>
            <a:r>
              <a:rPr lang="en-US" sz="2800" dirty="0" smtClean="0"/>
              <a:t>If a Big Mac costs $4.25, how many of you would willingly and happily pay $10.28 for it?</a:t>
            </a:r>
          </a:p>
          <a:p>
            <a:pPr marL="509233" lvl="1" indent="0">
              <a:spcBef>
                <a:spcPts val="2995"/>
              </a:spcBef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12075" y="7204075"/>
            <a:ext cx="2346325" cy="414338"/>
          </a:xfrm>
          <a:prstGeom prst="rect">
            <a:avLst/>
          </a:prstGeom>
        </p:spPr>
        <p:txBody>
          <a:bodyPr lIns="101882" tIns="50941" rIns="101882" bIns="50941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1-</a:t>
            </a:r>
            <a:fld id="{A17F47E2-F6B3-4070-85A2-6D5300247406}" type="slidenum">
              <a:rPr lang="en-US" sz="13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3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4144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b="1" u="sng" dirty="0" smtClean="0"/>
              <a:t>myths</a:t>
            </a:r>
            <a:r>
              <a:rPr lang="en-US" dirty="0" smtClean="0"/>
              <a:t> about students loans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It will be enough to pay for school.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It means you’re rich! (i.e. “free money”)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You don’t have to pay it back – ever.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A grace period is interest free.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Repayment is not negotiable.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www.cbc.ca/news/business/back-to-school-2015-5-myths-about-student-loans-1.3203105</a:t>
            </a:r>
            <a:r>
              <a:rPr lang="en-US" sz="1800" dirty="0" smtClean="0"/>
              <a:t>, February 15, 2016</a:t>
            </a:r>
            <a:endParaRPr lang="en-US" sz="1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week of February 7</a:t>
            </a:r>
            <a:r>
              <a:rPr lang="en-US" sz="2400" baseline="30000" dirty="0" smtClean="0"/>
              <a:t>th </a:t>
            </a:r>
            <a:r>
              <a:rPr lang="en-US" sz="2400" dirty="0" smtClean="0"/>
              <a:t>2016, Paul Aker was arrested, by 4 U.S. Marshals with machine guns. He had failed to appear in court, relating to his 1987 student loan.</a:t>
            </a:r>
          </a:p>
          <a:p>
            <a:pPr marL="0" indent="0">
              <a:buNone/>
            </a:pPr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www.cbc.ca/radio/asithappens/tuesday-edition-1.3450287/armed-with-machine-guns-us-marshals-arrest-people-over-unpaid-student-loans-1.3450289</a:t>
            </a:r>
            <a:r>
              <a:rPr lang="en-US" sz="1200" dirty="0" smtClean="0"/>
              <a:t>, February 17, 2016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6421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Mortgage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248400"/>
            <a:ext cx="9052560" cy="914400"/>
          </a:xfrm>
        </p:spPr>
        <p:txBody>
          <a:bodyPr/>
          <a:lstStyle/>
          <a:p>
            <a:pPr marL="509233" lvl="1" indent="0">
              <a:buNone/>
            </a:pPr>
            <a:r>
              <a:rPr lang="en-US" sz="2400" dirty="0" smtClean="0"/>
              <a:t>*What else can we do, to reduce the amount we pay on a mortgage?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2600"/>
            <a:ext cx="982469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1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I save/invest or pay down debt?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You should do both</a:t>
            </a:r>
          </a:p>
          <a:p>
            <a:pPr lvl="1"/>
            <a:r>
              <a:rPr lang="en-US" sz="2800" i="1" dirty="0" smtClean="0"/>
              <a:t>Is that even a real answer???</a:t>
            </a:r>
          </a:p>
          <a:p>
            <a:r>
              <a:rPr lang="en-US" sz="3200" dirty="0" smtClean="0"/>
              <a:t>Start an emergency fund</a:t>
            </a:r>
          </a:p>
          <a:p>
            <a:r>
              <a:rPr lang="en-US" sz="3200" dirty="0" smtClean="0"/>
              <a:t>Get your “savings train” rolling</a:t>
            </a:r>
          </a:p>
          <a:p>
            <a:r>
              <a:rPr lang="en-US" sz="3200" dirty="0" smtClean="0"/>
              <a:t>Pay down non-deductible debt</a:t>
            </a:r>
          </a:p>
          <a:p>
            <a:r>
              <a:rPr lang="en-US" sz="3200" dirty="0"/>
              <a:t>Don’t stop the savings </a:t>
            </a:r>
            <a:r>
              <a:rPr lang="en-US" sz="3200" dirty="0" smtClean="0"/>
              <a:t>train</a:t>
            </a:r>
          </a:p>
          <a:p>
            <a:r>
              <a:rPr lang="en-US" sz="3200" dirty="0" smtClean="0"/>
              <a:t>Pay down deductible debt, focusing on the highest rate debt first</a:t>
            </a:r>
          </a:p>
          <a:p>
            <a:r>
              <a:rPr lang="en-US" sz="3200" dirty="0" smtClean="0"/>
              <a:t>Keep “paying yourself first”</a:t>
            </a:r>
            <a:endParaRPr lang="en-US" sz="3200" dirty="0"/>
          </a:p>
          <a:p>
            <a:endParaRPr lang="en-US" sz="3200" i="1" dirty="0" smtClean="0"/>
          </a:p>
          <a:p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88639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260080" cy="1295400"/>
          </a:xfrm>
        </p:spPr>
        <p:txBody>
          <a:bodyPr/>
          <a:lstStyle/>
          <a:p>
            <a:r>
              <a:rPr lang="en-US" dirty="0" smtClean="0"/>
              <a:t>Personal finance horror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From rags to riches to rags – </a:t>
            </a:r>
            <a:r>
              <a:rPr lang="en-US" sz="2800" dirty="0" err="1" smtClean="0"/>
              <a:t>StarPhoenix</a:t>
            </a:r>
            <a:r>
              <a:rPr lang="en-US" sz="2800" dirty="0" smtClean="0"/>
              <a:t> article from a few years ago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 potash worker from Moose Jaw won </a:t>
            </a:r>
            <a:r>
              <a:rPr lang="en-US" sz="3200" b="1" dirty="0" smtClean="0"/>
              <a:t>$2.5M </a:t>
            </a:r>
            <a:r>
              <a:rPr lang="en-US" sz="2800" dirty="0" smtClean="0"/>
              <a:t>in Lotto 6-49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Bought 7 luxury cars and spent money on all sorts of things.</a:t>
            </a:r>
          </a:p>
          <a:p>
            <a:pPr marL="0" indent="0">
              <a:buNone/>
            </a:pPr>
            <a:r>
              <a:rPr lang="en-US" sz="2800" dirty="0" smtClean="0"/>
              <a:t>At the time of writing he had only a mountain bike, lived with his mom, and described himself as “flat broke”.</a:t>
            </a:r>
          </a:p>
          <a:p>
            <a:pPr lvl="2"/>
            <a:r>
              <a:rPr lang="en-US" sz="1900" dirty="0" smtClean="0"/>
              <a:t>He still had a few pieces of his home stereo…enough, in his words, to “</a:t>
            </a:r>
            <a:r>
              <a:rPr lang="en-US" sz="1900" dirty="0" err="1" smtClean="0"/>
              <a:t>Make’r</a:t>
            </a:r>
            <a:r>
              <a:rPr lang="en-US" sz="1900" dirty="0" smtClean="0"/>
              <a:t> thunder.”</a:t>
            </a:r>
          </a:p>
          <a:p>
            <a:pPr lvl="2"/>
            <a:r>
              <a:rPr lang="en-US" sz="1800" i="1" dirty="0">
                <a:hlinkClick r:id="rId3"/>
              </a:rPr>
              <a:t>http://</a:t>
            </a:r>
            <a:r>
              <a:rPr lang="en-US" sz="1800" i="1" dirty="0" smtClean="0">
                <a:hlinkClick r:id="rId3"/>
              </a:rPr>
              <a:t>ensign.ftlcomm.com/ensign2/mcintyre/pickofday/2004/december/dec18/SP_rags2rices2rags.html</a:t>
            </a:r>
            <a:r>
              <a:rPr lang="en-US" sz="1800" i="1" dirty="0" smtClean="0"/>
              <a:t>, July 20, 2015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043889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Step 4: Risk Management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995"/>
              </a:spcBef>
            </a:pPr>
            <a:r>
              <a:rPr lang="en-US" dirty="0" smtClean="0"/>
              <a:t>In Saskatchewan auto insurance is mandatory</a:t>
            </a:r>
          </a:p>
          <a:p>
            <a:pPr>
              <a:spcBef>
                <a:spcPts val="2995"/>
              </a:spcBef>
            </a:pPr>
            <a:r>
              <a:rPr lang="en-US" dirty="0" smtClean="0"/>
              <a:t>What about home insurance? According to SGI, homeowners “should consider” purchasing insurance</a:t>
            </a:r>
          </a:p>
          <a:p>
            <a:pPr>
              <a:spcBef>
                <a:spcPts val="2995"/>
              </a:spcBef>
            </a:pPr>
            <a:r>
              <a:rPr lang="en-US" dirty="0" smtClean="0"/>
              <a:t>It’s a really good idea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12075" y="7204075"/>
            <a:ext cx="2346325" cy="414338"/>
          </a:xfrm>
          <a:prstGeom prst="rect">
            <a:avLst/>
          </a:prstGeom>
        </p:spPr>
        <p:txBody>
          <a:bodyPr lIns="101882" tIns="50941" rIns="101882" bIns="50941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1-</a:t>
            </a:r>
            <a:fld id="{BEB2976C-117A-4284-9F5F-A44BEAF6F308}" type="slidenum">
              <a:rPr lang="en-US" sz="13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sz="13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9128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SGI requires autos to be insured, for good reason: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339866"/>
            <a:ext cx="6400800" cy="61594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7495401"/>
            <a:ext cx="929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www.totifun.com/wp-content/uploads/2013/11/Funny-Road-Sign-Thank-You-For-Driving-Carefully.jpg</a:t>
            </a:r>
            <a:r>
              <a:rPr lang="en-US" sz="1200" dirty="0" smtClean="0"/>
              <a:t>, February 23,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7545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assets and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is your most valuable asset?</a:t>
            </a:r>
          </a:p>
          <a:p>
            <a:pPr marL="0" indent="0" algn="ctr">
              <a:buNone/>
            </a:pPr>
            <a:r>
              <a:rPr lang="en-US" sz="2800" dirty="0" smtClean="0"/>
              <a:t>	Your ability to earn income over your lifetime, your 	“Human Capital”</a:t>
            </a:r>
          </a:p>
          <a:p>
            <a:r>
              <a:rPr lang="en-US" sz="2800" dirty="0" smtClean="0"/>
              <a:t>Insurance available includes disability, critical illness, and life.</a:t>
            </a:r>
            <a:endParaRPr lang="en-US" sz="2800" dirty="0"/>
          </a:p>
          <a:p>
            <a:r>
              <a:rPr lang="en-US" sz="2800" dirty="0" smtClean="0"/>
              <a:t>A broker can help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77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Step 5: Investing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2995"/>
              </a:spcBef>
            </a:pPr>
            <a:r>
              <a:rPr lang="en-US" sz="2800" dirty="0" smtClean="0"/>
              <a:t>When you have excess funds </a:t>
            </a:r>
            <a:r>
              <a:rPr lang="en-US" sz="2800" i="1" dirty="0" smtClean="0"/>
              <a:t>(insert dramatic pause)</a:t>
            </a:r>
            <a:endParaRPr lang="en-US" sz="2800" dirty="0" smtClean="0"/>
          </a:p>
          <a:p>
            <a:pPr lvl="1">
              <a:lnSpc>
                <a:spcPct val="90000"/>
              </a:lnSpc>
              <a:spcBef>
                <a:spcPts val="2995"/>
              </a:spcBef>
            </a:pPr>
            <a:r>
              <a:rPr lang="en-US" sz="2400" dirty="0" smtClean="0"/>
              <a:t>These will probably appear, at some point in your future.</a:t>
            </a:r>
          </a:p>
          <a:p>
            <a:pPr>
              <a:lnSpc>
                <a:spcPct val="90000"/>
              </a:lnSpc>
              <a:spcBef>
                <a:spcPts val="2995"/>
              </a:spcBef>
            </a:pPr>
            <a:r>
              <a:rPr lang="en-US" sz="2800" dirty="0" smtClean="0"/>
              <a:t>Stocks, bonds, mutual funds, real estate</a:t>
            </a:r>
          </a:p>
          <a:p>
            <a:pPr>
              <a:lnSpc>
                <a:spcPct val="90000"/>
              </a:lnSpc>
              <a:spcBef>
                <a:spcPts val="2995"/>
              </a:spcBef>
            </a:pPr>
            <a:r>
              <a:rPr lang="en-US" sz="2800" dirty="0" smtClean="0"/>
              <a:t>Mutual funds are important, for many Canadians</a:t>
            </a:r>
          </a:p>
          <a:p>
            <a:pPr>
              <a:lnSpc>
                <a:spcPct val="90000"/>
              </a:lnSpc>
              <a:spcBef>
                <a:spcPts val="2995"/>
              </a:spcBef>
            </a:pPr>
            <a:r>
              <a:rPr lang="en-US" sz="2800" dirty="0" smtClean="0"/>
              <a:t>All investments have some level of risk</a:t>
            </a:r>
          </a:p>
          <a:p>
            <a:pPr>
              <a:lnSpc>
                <a:spcPct val="90000"/>
              </a:lnSpc>
              <a:spcBef>
                <a:spcPts val="2995"/>
              </a:spcBef>
            </a:pPr>
            <a:r>
              <a:rPr lang="en-US" sz="2800" dirty="0" smtClean="0"/>
              <a:t>Investment risk: uncertainty surrounding the potential return on an investment and its future potential value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12075" y="7204075"/>
            <a:ext cx="2346325" cy="414338"/>
          </a:xfrm>
          <a:prstGeom prst="rect">
            <a:avLst/>
          </a:prstGeom>
        </p:spPr>
        <p:txBody>
          <a:bodyPr lIns="101882" tIns="50941" rIns="101882" bIns="50941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1-</a:t>
            </a:r>
            <a:fld id="{AA0AA138-0F20-436E-8489-6BEC1F6788F6}" type="slidenum">
              <a:rPr lang="en-US" sz="13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n-US" sz="13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2703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Time value of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1. Save $100 per month for 30 years, increasing this with inflation and earning 6.5% every year. Future value = $146,293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2. Same scenario, starting with $125 per month: Future value = $272,688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1945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-33867" y="677333"/>
          <a:ext cx="10092267" cy="6036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Picture" r:id="rId3" imgW="5816520" imgH="3137400" progId="Word.Picture.8">
                  <p:embed/>
                </p:oleObj>
              </mc:Choice>
              <mc:Fallback>
                <p:oleObj name="Picture" r:id="rId3" imgW="5816520" imgH="31374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867" y="677333"/>
                        <a:ext cx="10092267" cy="6036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1346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6: Retirement and Estate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Insurance planning (dependents and tax)</a:t>
            </a:r>
          </a:p>
          <a:p>
            <a:r>
              <a:rPr lang="en-US" dirty="0" smtClean="0"/>
              <a:t>Retirement planning</a:t>
            </a:r>
          </a:p>
          <a:p>
            <a:r>
              <a:rPr lang="en-US" dirty="0" smtClean="0"/>
              <a:t>Post-retirement years</a:t>
            </a:r>
          </a:p>
          <a:p>
            <a:r>
              <a:rPr lang="en-US" dirty="0" smtClean="0"/>
              <a:t>Estate planning</a:t>
            </a:r>
          </a:p>
          <a:p>
            <a:pPr lvl="1"/>
            <a:r>
              <a:rPr lang="en-US" dirty="0" smtClean="0"/>
              <a:t>Wills</a:t>
            </a:r>
          </a:p>
          <a:p>
            <a:pPr lvl="1"/>
            <a:r>
              <a:rPr lang="en-US" dirty="0" smtClean="0"/>
              <a:t>POAs</a:t>
            </a:r>
          </a:p>
          <a:p>
            <a:pPr lvl="1"/>
            <a:r>
              <a:rPr lang="en-US" dirty="0" smtClean="0"/>
              <a:t>Estate/Probate</a:t>
            </a:r>
          </a:p>
          <a:p>
            <a:pPr marL="0" indent="0" algn="ctr">
              <a:buNone/>
            </a:pPr>
            <a:r>
              <a:rPr lang="en-US" dirty="0" smtClean="0"/>
              <a:t>How many of you currently have a will? When might you need one?  </a:t>
            </a:r>
          </a:p>
        </p:txBody>
      </p:sp>
    </p:spTree>
    <p:extLst>
      <p:ext uri="{BB962C8B-B14F-4D97-AF65-F5344CB8AC3E}">
        <p14:creationId xmlns:p14="http://schemas.microsoft.com/office/powerpoint/2010/main" val="127614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further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Email: Brian.Lane@usask.ca</a:t>
            </a:r>
          </a:p>
        </p:txBody>
      </p:sp>
    </p:spTree>
    <p:extLst>
      <p:ext uri="{BB962C8B-B14F-4D97-AF65-F5344CB8AC3E}">
        <p14:creationId xmlns:p14="http://schemas.microsoft.com/office/powerpoint/2010/main" val="799356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2720"/>
            <a:ext cx="10058400" cy="1295400"/>
          </a:xfrm>
        </p:spPr>
        <p:txBody>
          <a:bodyPr/>
          <a:lstStyle/>
          <a:p>
            <a:r>
              <a:rPr lang="en-US" dirty="0"/>
              <a:t>That would </a:t>
            </a:r>
            <a:r>
              <a:rPr lang="en-US" b="1" u="sng" dirty="0"/>
              <a:t>never happen!</a:t>
            </a:r>
            <a:r>
              <a:rPr lang="en-US" dirty="0"/>
              <a:t> I’ll just go out and make </a:t>
            </a:r>
            <a:r>
              <a:rPr lang="en-US" b="1" u="sng" dirty="0"/>
              <a:t>a lot</a:t>
            </a:r>
            <a:r>
              <a:rPr lang="en-US" dirty="0"/>
              <a:t> of money!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Mike Tyson: blew through almost $300 million</a:t>
            </a:r>
          </a:p>
          <a:p>
            <a:r>
              <a:rPr lang="en-US" sz="3200" dirty="0" smtClean="0"/>
              <a:t>NBA star Jason Caffey, with 8 years of earnings at $35 million: bankrupt in 2007</a:t>
            </a:r>
          </a:p>
          <a:p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://www.nytimes.com/2014/01/25/business/partner-in-a-prestigious-law-firm-and-bankrupt.html?_</a:t>
            </a:r>
            <a:r>
              <a:rPr lang="en-US" sz="1400" dirty="0" smtClean="0">
                <a:hlinkClick r:id="rId2"/>
              </a:rPr>
              <a:t>r=0</a:t>
            </a:r>
            <a:r>
              <a:rPr lang="en-US" sz="1400" dirty="0" smtClean="0"/>
              <a:t>, February 2, 2017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800" i="1" dirty="0"/>
              <a:t>From the New York Post:</a:t>
            </a:r>
          </a:p>
          <a:p>
            <a:pPr marL="0" indent="0">
              <a:buNone/>
            </a:pPr>
            <a:r>
              <a:rPr lang="en-US" sz="2400" dirty="0"/>
              <a:t>You’re in your early 20’s, you’ve </a:t>
            </a:r>
            <a:r>
              <a:rPr lang="en-US" sz="2400" dirty="0" smtClean="0"/>
              <a:t>just signed </a:t>
            </a:r>
            <a:r>
              <a:rPr lang="en-US" sz="2400" dirty="0"/>
              <a:t>a multiyear/multimillion dollar contract (sports), and endorsements. You’ll likely be flat broke, bankrupt, and homeless, by the time you’re 40.</a:t>
            </a:r>
          </a:p>
          <a:p>
            <a:pPr marL="0" indent="0">
              <a:buNone/>
            </a:pPr>
            <a:r>
              <a:rPr lang="en-US" sz="1050" i="1" dirty="0">
                <a:hlinkClick r:id="rId3"/>
              </a:rPr>
              <a:t>http://nypost.com/2015/06/14/how-pro-athletes-lose-everything-buying-cars-jewels-and-pet-tigers/</a:t>
            </a:r>
            <a:r>
              <a:rPr lang="en-US" sz="1050" i="1" dirty="0"/>
              <a:t>, February 10, 2016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9691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What is the #1 rule of Personal Finance?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6357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#1 rule of personal finance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“</a:t>
            </a:r>
            <a:r>
              <a:rPr lang="en-US" sz="2800" dirty="0"/>
              <a:t>Spend Less Than You Make” </a:t>
            </a:r>
          </a:p>
          <a:p>
            <a:pPr lvl="1"/>
            <a:r>
              <a:rPr lang="en-US" sz="2400" dirty="0"/>
              <a:t>David Chilton, excerpt from “The Wealthy Barber</a:t>
            </a:r>
            <a:r>
              <a:rPr lang="en-US" sz="2400" dirty="0" smtClean="0"/>
              <a:t>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Advice from my dad, a successful business owner:</a:t>
            </a:r>
          </a:p>
          <a:p>
            <a:pPr marL="0" indent="0">
              <a:buNone/>
            </a:pPr>
            <a:r>
              <a:rPr lang="en-US" sz="2800" dirty="0" smtClean="0"/>
              <a:t>“Build your financial plan for the times where income is low. Nobody has trouble with unexpected high income”</a:t>
            </a:r>
          </a:p>
          <a:p>
            <a:pPr marL="0" indent="0">
              <a:buNone/>
            </a:pPr>
            <a:r>
              <a:rPr lang="en-US" sz="2800" i="1" dirty="0" smtClean="0"/>
              <a:t>- </a:t>
            </a:r>
            <a:r>
              <a:rPr lang="en-US" sz="2400" i="1" dirty="0" smtClean="0"/>
              <a:t>Excellent advice, but perhaps my dad has never read about Mike Tyson?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4285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Step 1: Developing the Financial Plan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3089" indent="-573089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sz="2800" dirty="0" smtClean="0"/>
              <a:t>Establish your </a:t>
            </a:r>
            <a:r>
              <a:rPr lang="en-US" sz="2800" dirty="0" smtClean="0"/>
              <a:t>goals (SMART)</a:t>
            </a:r>
            <a:endParaRPr lang="en-US" sz="2800" dirty="0" smtClean="0"/>
          </a:p>
          <a:p>
            <a:pPr lvl="1">
              <a:lnSpc>
                <a:spcPct val="80000"/>
              </a:lnSpc>
              <a:spcBef>
                <a:spcPts val="2006"/>
              </a:spcBef>
              <a:buFont typeface="Arial" charset="0"/>
              <a:buChar char="•"/>
            </a:pPr>
            <a:r>
              <a:rPr lang="en-US" sz="2400" dirty="0" smtClean="0"/>
              <a:t>Specific</a:t>
            </a:r>
          </a:p>
          <a:p>
            <a:pPr lvl="1">
              <a:lnSpc>
                <a:spcPct val="80000"/>
              </a:lnSpc>
              <a:spcBef>
                <a:spcPts val="2006"/>
              </a:spcBef>
              <a:buFont typeface="Arial" charset="0"/>
              <a:buChar char="•"/>
            </a:pPr>
            <a:r>
              <a:rPr lang="en-US" sz="2400" dirty="0" smtClean="0"/>
              <a:t>Measurable</a:t>
            </a:r>
          </a:p>
          <a:p>
            <a:pPr lvl="1">
              <a:lnSpc>
                <a:spcPct val="80000"/>
              </a:lnSpc>
              <a:spcBef>
                <a:spcPts val="2006"/>
              </a:spcBef>
              <a:buFont typeface="Arial" charset="0"/>
              <a:buChar char="•"/>
            </a:pPr>
            <a:r>
              <a:rPr lang="en-US" sz="2400" dirty="0" smtClean="0"/>
              <a:t>Action oriented</a:t>
            </a:r>
          </a:p>
          <a:p>
            <a:pPr lvl="1">
              <a:lnSpc>
                <a:spcPct val="80000"/>
              </a:lnSpc>
              <a:spcBef>
                <a:spcPts val="2006"/>
              </a:spcBef>
              <a:buFont typeface="Arial" charset="0"/>
              <a:buChar char="•"/>
            </a:pPr>
            <a:r>
              <a:rPr lang="en-US" sz="2400" dirty="0" smtClean="0"/>
              <a:t>Realistic</a:t>
            </a:r>
          </a:p>
          <a:p>
            <a:pPr lvl="1">
              <a:lnSpc>
                <a:spcPct val="80000"/>
              </a:lnSpc>
              <a:spcBef>
                <a:spcPts val="2006"/>
              </a:spcBef>
              <a:buFont typeface="Arial" charset="0"/>
              <a:buChar char="•"/>
            </a:pPr>
            <a:r>
              <a:rPr lang="en-US" sz="2400" dirty="0" smtClean="0"/>
              <a:t>Time bound</a:t>
            </a:r>
            <a:endParaRPr lang="en-US" sz="2400" dirty="0" smtClean="0"/>
          </a:p>
          <a:p>
            <a:pPr marL="573089" indent="-573089">
              <a:lnSpc>
                <a:spcPct val="80000"/>
              </a:lnSpc>
              <a:spcBef>
                <a:spcPts val="2006"/>
              </a:spcBef>
              <a:buFont typeface="Calibri" pitchFamily="34" charset="0"/>
              <a:buAutoNum type="arabicPeriod"/>
            </a:pPr>
            <a:r>
              <a:rPr lang="en-US" sz="2800" dirty="0" smtClean="0"/>
              <a:t>Consider your current financial position</a:t>
            </a:r>
          </a:p>
          <a:p>
            <a:pPr marL="573089" indent="-573089">
              <a:lnSpc>
                <a:spcPct val="80000"/>
              </a:lnSpc>
              <a:spcBef>
                <a:spcPts val="2006"/>
              </a:spcBef>
              <a:buFont typeface="Calibri" pitchFamily="34" charset="0"/>
              <a:buAutoNum type="arabicPeriod"/>
            </a:pPr>
            <a:r>
              <a:rPr lang="en-US" sz="2800" dirty="0" smtClean="0"/>
              <a:t>Evaluate potential plans and choose </a:t>
            </a:r>
            <a:r>
              <a:rPr lang="en-US" sz="2800" dirty="0" smtClean="0"/>
              <a:t>one</a:t>
            </a:r>
            <a:endParaRPr lang="en-US" sz="2800" dirty="0" smtClean="0"/>
          </a:p>
          <a:p>
            <a:pPr marL="573089" indent="-573089">
              <a:lnSpc>
                <a:spcPct val="80000"/>
              </a:lnSpc>
              <a:spcBef>
                <a:spcPts val="2006"/>
              </a:spcBef>
              <a:buFont typeface="Calibri" pitchFamily="34" charset="0"/>
              <a:buAutoNum type="arabicPeriod"/>
            </a:pPr>
            <a:r>
              <a:rPr lang="en-US" sz="2800" dirty="0" smtClean="0"/>
              <a:t>Evaluate your progress</a:t>
            </a:r>
          </a:p>
          <a:p>
            <a:pPr marL="573089" indent="-573089">
              <a:lnSpc>
                <a:spcPct val="80000"/>
              </a:lnSpc>
              <a:spcBef>
                <a:spcPts val="2006"/>
              </a:spcBef>
              <a:buFont typeface="Calibri" pitchFamily="34" charset="0"/>
              <a:buAutoNum type="arabicPeriod"/>
            </a:pPr>
            <a:r>
              <a:rPr lang="en-US" sz="2800" dirty="0" smtClean="0"/>
              <a:t>Revise your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12075" y="7204075"/>
            <a:ext cx="2346325" cy="414338"/>
          </a:xfrm>
          <a:prstGeom prst="rect">
            <a:avLst/>
          </a:prstGeom>
        </p:spPr>
        <p:txBody>
          <a:bodyPr lIns="101882" tIns="50941" rIns="101882" bIns="50941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1-</a:t>
            </a:r>
            <a:fld id="{5E8B8215-1211-4CDC-9438-27E39394946C}" type="slidenum">
              <a:rPr lang="en-US" sz="13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3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1448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planning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Many people are not financially prepared for major events in life. Think about the money required for: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University, Work life, Giving, Cars, Homes, Vacations, Kids</a:t>
            </a:r>
            <a:r>
              <a:rPr lang="en-US" sz="2400" dirty="0" smtClean="0"/>
              <a:t>’ </a:t>
            </a:r>
            <a:r>
              <a:rPr lang="en-US" sz="2400" dirty="0" smtClean="0"/>
              <a:t>education, and Retirement</a:t>
            </a:r>
            <a:endParaRPr lang="en-US" sz="2400" dirty="0" smtClean="0"/>
          </a:p>
          <a:p>
            <a:r>
              <a:rPr lang="en-US" sz="3200" dirty="0"/>
              <a:t>What about insurance?</a:t>
            </a:r>
          </a:p>
          <a:p>
            <a:r>
              <a:rPr lang="en-US" sz="3200" dirty="0" smtClean="0"/>
              <a:t>Is a </a:t>
            </a:r>
            <a:r>
              <a:rPr lang="en-US" sz="3200" dirty="0"/>
              <a:t>financial plan </a:t>
            </a:r>
            <a:r>
              <a:rPr lang="en-US" sz="3200" dirty="0" smtClean="0"/>
              <a:t>difficult to prepare/maintain?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7552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planning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Pensions are becoming less common</a:t>
            </a:r>
          </a:p>
          <a:p>
            <a:r>
              <a:rPr lang="en-US" sz="2800" dirty="0" smtClean="0"/>
              <a:t>Education is expensive</a:t>
            </a:r>
          </a:p>
          <a:p>
            <a:r>
              <a:rPr lang="en-US" sz="2800" dirty="0" smtClean="0"/>
              <a:t>Governments are spending less on our needs (increased co-pay)</a:t>
            </a:r>
          </a:p>
          <a:p>
            <a:r>
              <a:rPr lang="en-US" sz="2800" dirty="0" smtClean="0"/>
              <a:t>Increased taxation</a:t>
            </a:r>
          </a:p>
          <a:p>
            <a:pPr lvl="2"/>
            <a:r>
              <a:rPr lang="en-US" sz="1900" i="1" dirty="0">
                <a:hlinkClick r:id="rId2"/>
              </a:rPr>
              <a:t>http://</a:t>
            </a:r>
            <a:r>
              <a:rPr lang="en-US" sz="1900" i="1" dirty="0" smtClean="0">
                <a:hlinkClick r:id="rId2"/>
              </a:rPr>
              <a:t>www.taxtips.ca/taxrates/sk.htm</a:t>
            </a:r>
            <a:r>
              <a:rPr lang="en-US" sz="1900" i="1" dirty="0" smtClean="0"/>
              <a:t> </a:t>
            </a:r>
          </a:p>
          <a:p>
            <a:r>
              <a:rPr lang="en-US" sz="2800" dirty="0" smtClean="0"/>
              <a:t>Inflation</a:t>
            </a:r>
          </a:p>
          <a:p>
            <a:r>
              <a:rPr lang="en-US" sz="2800" dirty="0" smtClean="0"/>
              <a:t>We’re living longer</a:t>
            </a:r>
          </a:p>
          <a:p>
            <a:r>
              <a:rPr lang="en-US" sz="2800" dirty="0" smtClean="0"/>
              <a:t>Affluent lifestyle choices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Is there still a distinction </a:t>
            </a:r>
            <a:r>
              <a:rPr lang="en-US" sz="2400" dirty="0" smtClean="0"/>
              <a:t>between needs and </a:t>
            </a:r>
            <a:r>
              <a:rPr lang="en-US" sz="2400" dirty="0" smtClean="0"/>
              <a:t>wants?</a:t>
            </a:r>
            <a:endParaRPr lang="en-US" sz="2400" i="1" dirty="0" smtClean="0"/>
          </a:p>
          <a:p>
            <a:r>
              <a:rPr lang="en-US" sz="2800" dirty="0" smtClean="0"/>
              <a:t>We need to establish good habits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896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ward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yriad We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8E31870742BF419CAD8F969ADC3C16" ma:contentTypeVersion="13" ma:contentTypeDescription="Create a new document." ma:contentTypeScope="" ma:versionID="8cbc94918836c6a21a7112d32c61b71b">
  <xsd:schema xmlns:xsd="http://www.w3.org/2001/XMLSchema" xmlns:xs="http://www.w3.org/2001/XMLSchema" xmlns:p="http://schemas.microsoft.com/office/2006/metadata/properties" xmlns:ns3="7efc8650-4476-421b-909d-614e83f293e8" xmlns:ns4="79db2cea-50e4-4fee-8cc8-6a8f92c51ffc" targetNamespace="http://schemas.microsoft.com/office/2006/metadata/properties" ma:root="true" ma:fieldsID="13ba8708588dac945a2b6ad617354fda" ns3:_="" ns4:_="">
    <xsd:import namespace="7efc8650-4476-421b-909d-614e83f293e8"/>
    <xsd:import namespace="79db2cea-50e4-4fee-8cc8-6a8f92c51f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c8650-4476-421b-909d-614e83f293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b2cea-50e4-4fee-8cc8-6a8f92c51ff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640526-E445-4BAD-92FE-EB7F39BCAB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5215C9-D608-4F63-9B3A-4542C92C63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fc8650-4476-421b-909d-614e83f293e8"/>
    <ds:schemaRef ds:uri="79db2cea-50e4-4fee-8cc8-6a8f92c51f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5EB2B2-5181-49B3-87B0-0C4088818081}">
  <ds:schemaRefs>
    <ds:schemaRef ds:uri="http://purl.org/dc/elements/1.1/"/>
    <ds:schemaRef ds:uri="http://schemas.microsoft.com/office/2006/metadata/properties"/>
    <ds:schemaRef ds:uri="79db2cea-50e4-4fee-8cc8-6a8f92c51ffc"/>
    <ds:schemaRef ds:uri="7efc8650-4476-421b-909d-614e83f293e8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5180</TotalTime>
  <Words>2038</Words>
  <Application>Microsoft Office PowerPoint</Application>
  <PresentationFormat>Custom</PresentationFormat>
  <Paragraphs>266</Paragraphs>
  <Slides>37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Myriad Web</vt:lpstr>
      <vt:lpstr>Times New Roman</vt:lpstr>
      <vt:lpstr>Wingdings 3</vt:lpstr>
      <vt:lpstr>edwards</vt:lpstr>
      <vt:lpstr>Picture</vt:lpstr>
      <vt:lpstr>U of S GSA Financial Planning Presentation</vt:lpstr>
      <vt:lpstr>Topics for this discussion</vt:lpstr>
      <vt:lpstr>Personal finance horror story</vt:lpstr>
      <vt:lpstr>That would never happen! I’ll just go out and make a lot of money!</vt:lpstr>
      <vt:lpstr>PowerPoint Presentation</vt:lpstr>
      <vt:lpstr>The #1 rule of personal finance</vt:lpstr>
      <vt:lpstr>Step 1: Developing the Financial Plan</vt:lpstr>
      <vt:lpstr>Is planning important?</vt:lpstr>
      <vt:lpstr>Is planning important?</vt:lpstr>
      <vt:lpstr>PowerPoint Presentation</vt:lpstr>
      <vt:lpstr>Step 2: Think about liquidity</vt:lpstr>
      <vt:lpstr>But life as a student is hard! It’s also expensive!</vt:lpstr>
      <vt:lpstr>Post secondary student spending areas</vt:lpstr>
      <vt:lpstr>PowerPoint Presentation</vt:lpstr>
      <vt:lpstr>How about a car?</vt:lpstr>
      <vt:lpstr>Another money sucker: coffee and restaurants</vt:lpstr>
      <vt:lpstr>Who said that?</vt:lpstr>
      <vt:lpstr>Survival strategies</vt:lpstr>
      <vt:lpstr>Survival strategies</vt:lpstr>
      <vt:lpstr>Financial statements</vt:lpstr>
      <vt:lpstr>Cash flow statement example </vt:lpstr>
      <vt:lpstr>The Balance Sheet</vt:lpstr>
      <vt:lpstr>Have you ever met someone with a nice car? Were you impressed?</vt:lpstr>
      <vt:lpstr>So: who’s in love in this room?</vt:lpstr>
      <vt:lpstr>And now, the topic you’ve eagerly waited for: tax!</vt:lpstr>
      <vt:lpstr>Step 3: Financing</vt:lpstr>
      <vt:lpstr>5 myths about students loans</vt:lpstr>
      <vt:lpstr>Mortgage financing</vt:lpstr>
      <vt:lpstr>Should I save/invest or pay down debt?</vt:lpstr>
      <vt:lpstr>Step 4: Risk Management</vt:lpstr>
      <vt:lpstr>SGI requires autos to be insured, for good reason:</vt:lpstr>
      <vt:lpstr>Protecting assets and income</vt:lpstr>
      <vt:lpstr>Step 5: Investing</vt:lpstr>
      <vt:lpstr>Examples: Time value of money</vt:lpstr>
      <vt:lpstr>PowerPoint Presentation</vt:lpstr>
      <vt:lpstr>Step 6: Retirement and Estate planning</vt:lpstr>
      <vt:lpstr>For further discussion</vt:lpstr>
    </vt:vector>
  </TitlesOfParts>
  <Company>University of Saskatchewan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College of Commerce</dc:creator>
  <cp:lastModifiedBy>Lane, Brian</cp:lastModifiedBy>
  <cp:revision>467</cp:revision>
  <cp:lastPrinted>2017-02-08T18:11:06Z</cp:lastPrinted>
  <dcterms:created xsi:type="dcterms:W3CDTF">2001-07-26T15:28:25Z</dcterms:created>
  <dcterms:modified xsi:type="dcterms:W3CDTF">2020-10-09T16:17:22Z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0x010100378E31870742BF419CAD8F969ADC3C16</vt:lpwstr>
  </property>
</Properties>
</file>